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28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918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83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41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03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052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470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61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23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79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998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547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0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231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226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267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20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5EC2FA-3E81-4DA3-A10B-1F31628CFF64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497B76-5532-4012-8369-97A995B94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44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5390" y="23601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особенности современного подростка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34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770" y="893577"/>
            <a:ext cx="10213769" cy="5245966"/>
          </a:xfrm>
        </p:spPr>
        <p:txBody>
          <a:bodyPr>
            <a:noAutofit/>
          </a:bodyPr>
          <a:lstStyle/>
          <a:p>
            <a:r>
              <a:rPr lang="ru-RU" sz="1800" b="1" i="1" u="sng" dirty="0" smtClean="0"/>
              <a:t>Физиологические особенности подросткового возраста.</a:t>
            </a:r>
            <a:br>
              <a:rPr lang="ru-RU" sz="1800" b="1" i="1" u="sng" dirty="0" smtClean="0"/>
            </a:br>
            <a:r>
              <a:rPr lang="ru-RU" sz="1700" dirty="0" smtClean="0"/>
              <a:t>Основной </a:t>
            </a:r>
            <a:r>
              <a:rPr lang="ru-RU" sz="1700" dirty="0"/>
              <a:t>особенностью этого возраста являются резкие, качественные изменения, затрагивающие все стороны развития. 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Активизация </a:t>
            </a:r>
            <a:r>
              <a:rPr lang="ru-RU" sz="1700" dirty="0"/>
              <a:t>и сложное взаимодействие гормонов роста и половых гормонов вызывают интенсивное физическое и физиологическое развитие. 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- Увеличиваются </a:t>
            </a:r>
            <a:r>
              <a:rPr lang="ru-RU" sz="1700" dirty="0"/>
              <a:t>рост и вес ребенка, причем у мальчиков в среднем пик "скачка роста" приходится на 13 лет, а заканчивается после 15 лет, иногда продолжаясь до 17. 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- У </a:t>
            </a:r>
            <a:r>
              <a:rPr lang="ru-RU" sz="1700" dirty="0"/>
              <a:t>девочек "скачок роста" обычно начинается и кончается на два года раньше (дальнейший, более медленный рост может продолжаться еще несколько лет).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Изменение </a:t>
            </a:r>
            <a:r>
              <a:rPr lang="ru-RU" sz="1700" dirty="0"/>
              <a:t>роста и веса сопровождается изменением пропорций тела. 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- Сначала </a:t>
            </a:r>
            <a:r>
              <a:rPr lang="ru-RU" sz="1700" dirty="0"/>
              <a:t>до "взрослых" размеров дорастают голова, кисти рук и ступни, затем конечности - удлиняются руки и ноги </a:t>
            </a:r>
            <a:r>
              <a:rPr lang="ru-RU" sz="1700" dirty="0" smtClean="0"/>
              <a:t>– и в </a:t>
            </a:r>
            <a:r>
              <a:rPr lang="ru-RU" sz="1700" dirty="0"/>
              <a:t>последнюю очередь туловище. Интенсивный рост скелета, достигающий 4-7 см в год, опережает развитие мускулатуры. Все это приводит к некоторой непропорциональности тела, подростковой угловатости. Дети часто ощущают себя в это время неуклюжими, неловкими.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В </a:t>
            </a:r>
            <a:r>
              <a:rPr lang="ru-RU" sz="1700" dirty="0"/>
              <a:t>связи с быстрым развитием возникают трудности в функционировании сердца, легких, кровоснабжении головного мозга. Поэтому для подростков характерны изменение АД (артериального давления), повышенная утомляемость, перепады настроения; гормональная буря =&gt; неуравновешенность.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544694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963" y="1000455"/>
            <a:ext cx="9887197" cy="3524044"/>
          </a:xfrm>
        </p:spPr>
        <p:txBody>
          <a:bodyPr>
            <a:normAutofit fontScale="90000"/>
          </a:bodyPr>
          <a:lstStyle/>
          <a:p>
            <a:r>
              <a:rPr lang="ru-RU" sz="2800" b="1" i="1" u="sng" dirty="0" smtClean="0"/>
              <a:t>Особенности социальной ситуации развития подросткового возраста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Социальная ситуация развития представляет собой переход от зависимого детства к самостоятельной и ответственной взрослости. Подросток занимает промежуточное положение между детством и взрослостью.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9368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461" y="1000455"/>
            <a:ext cx="10011889" cy="4135623"/>
          </a:xfrm>
        </p:spPr>
        <p:txBody>
          <a:bodyPr>
            <a:noAutofit/>
          </a:bodyPr>
          <a:lstStyle/>
          <a:p>
            <a:r>
              <a:rPr lang="ru-RU" sz="1800" b="1" cap="small" dirty="0"/>
              <a:t/>
            </a:r>
            <a:br>
              <a:rPr lang="ru-RU" sz="1800" b="1" cap="small" dirty="0"/>
            </a:br>
            <a:r>
              <a:rPr lang="ru-RU" sz="1800" b="1" cap="small" dirty="0"/>
              <a:t/>
            </a:r>
            <a:br>
              <a:rPr lang="ru-RU" sz="1800" b="1" cap="small" dirty="0"/>
            </a:br>
            <a:r>
              <a:rPr lang="ru-RU" sz="1800" b="1" cap="small" dirty="0"/>
              <a:t/>
            </a:r>
            <a:br>
              <a:rPr lang="ru-RU" sz="1800" b="1" cap="small" dirty="0"/>
            </a:br>
            <a:r>
              <a:rPr lang="ru-RU" sz="1800" b="1" cap="small" dirty="0" smtClean="0"/>
              <a:t/>
            </a:r>
            <a:br>
              <a:rPr lang="ru-RU" sz="1800" b="1" cap="small" dirty="0" smtClean="0"/>
            </a:br>
            <a:r>
              <a:rPr lang="ru-RU" sz="1800" b="1" cap="small" dirty="0"/>
              <a:t/>
            </a:r>
            <a:br>
              <a:rPr lang="ru-RU" sz="1800" b="1" cap="small" dirty="0"/>
            </a:br>
            <a:r>
              <a:rPr lang="ru-RU" sz="1800" b="1" cap="small" dirty="0" smtClean="0"/>
              <a:t/>
            </a:r>
            <a:br>
              <a:rPr lang="ru-RU" sz="1800" b="1" cap="small" dirty="0" smtClean="0"/>
            </a:br>
            <a:r>
              <a:rPr lang="ru-RU" sz="2800" i="1" u="sng" cap="small" dirty="0"/>
              <a:t>Проблема ведущей деятельности в подростковом возрасте</a:t>
            </a:r>
            <a:r>
              <a:rPr lang="ru-RU" sz="1800" b="1" cap="small" dirty="0"/>
              <a:t/>
            </a:r>
            <a:br>
              <a:rPr lang="ru-RU" sz="1800" b="1" cap="small" dirty="0"/>
            </a:br>
            <a:r>
              <a:rPr lang="ru-RU" sz="1800" b="1" cap="small" dirty="0"/>
              <a:t/>
            </a:r>
            <a:br>
              <a:rPr lang="ru-RU" sz="1800" b="1" cap="small" dirty="0"/>
            </a:br>
            <a:r>
              <a:rPr lang="ru-RU" sz="1800" dirty="0" smtClean="0"/>
              <a:t>Ведущей </a:t>
            </a:r>
            <a:r>
              <a:rPr lang="ru-RU" sz="1800" dirty="0"/>
              <a:t>деятельностью подростка является общение со сверстниками. Главная тенденция - переориентация общения с родителей и учителей на сверстников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1) Общение является для подростков очень важным информационным каналом</a:t>
            </a:r>
            <a:r>
              <a:rPr lang="ru-RU" sz="1800" dirty="0" smtClean="0"/>
              <a:t>;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2) Общение - специфический вид межличностных отношений, он формирует у подростка навыки социального взаимодействия, умение подчиняться и в тоже время отстаивать свои права</a:t>
            </a:r>
            <a:r>
              <a:rPr lang="ru-RU" sz="1800" dirty="0" smtClean="0"/>
              <a:t>.;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3) Общение - специфический вид эмоционального контакта. Дает чувство солидарности, эмоционального благополучия, самоуважения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1612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1589" y="1443841"/>
            <a:ext cx="95715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Психологи считают, что общение включает 2 противоречивых потребности: потребность в принадлежности к группе и в обособленности (появляется свой внутренний мир, подросток испытывает потребность остаться наедине с собой). Подросток, считая себя уникальной личностью, в то же время стремится внешне ничем не отличаться от сверстников.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Типичной </a:t>
            </a:r>
            <a:r>
              <a:rPr lang="ru-RU" dirty="0"/>
              <a:t>чертой подростковых групп является </a:t>
            </a:r>
            <a:r>
              <a:rPr lang="ru-RU" b="1" dirty="0"/>
              <a:t>КОНФОРМНОСТЬ - </a:t>
            </a:r>
            <a:r>
              <a:rPr lang="ru-RU" b="1" i="1" dirty="0"/>
              <a:t>Склонность человека к усвоению определенных групповых норм, привычек и ценностей, подражательность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Желание </a:t>
            </a:r>
            <a:r>
              <a:rPr lang="ru-RU" dirty="0"/>
              <a:t>слиться с группой, ничем не выделяться, отвечающее потребности в безопасности, психологи рассматривают как механизм психологической защиты и называют социальной мимикрией.</a:t>
            </a:r>
          </a:p>
        </p:txBody>
      </p:sp>
    </p:spTree>
    <p:extLst>
      <p:ext uri="{BB962C8B-B14F-4D97-AF65-F5344CB8AC3E}">
        <p14:creationId xmlns:p14="http://schemas.microsoft.com/office/powerpoint/2010/main" val="177002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457" y="365125"/>
            <a:ext cx="10635343" cy="5453784"/>
          </a:xfrm>
        </p:spPr>
        <p:txBody>
          <a:bodyPr>
            <a:normAutofit/>
          </a:bodyPr>
          <a:lstStyle/>
          <a:p>
            <a:r>
              <a:rPr lang="ru-RU" sz="2800" b="1" i="1" u="sng" dirty="0" smtClean="0"/>
              <a:t>Учебная деятельность и познавательное развитие подростков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 интеллектуальной сфере происходят качественные изменения: продолжает развиваться теоретическое и рефлексивное мышление. В этом возрасте появляется мужской взгляд на мир и женский.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Активно </a:t>
            </a:r>
            <a:r>
              <a:rPr lang="ru-RU" sz="1800" dirty="0" smtClean="0"/>
              <a:t>начинают развиваться творческие способности. Изменения в интеллектуальной сфере приводят к расширению способности самостоятельно справляться со школьной программой. В тоже время многие подростки испытывают трудности в учебе. Для многих учеба отходит на второй план.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7435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i="1" u="sng" dirty="0"/>
              <a:t/>
            </a:r>
            <a:br>
              <a:rPr lang="ru-RU" sz="1800" b="1" i="1" u="sng" dirty="0"/>
            </a:br>
            <a:r>
              <a:rPr lang="ru-RU" sz="1800" b="1" i="1" u="sng" dirty="0" smtClean="0"/>
              <a:t/>
            </a:r>
            <a:br>
              <a:rPr lang="ru-RU" sz="1800" b="1" i="1" u="sng" dirty="0" smtClean="0"/>
            </a:br>
            <a:r>
              <a:rPr lang="ru-RU" sz="1800" b="1" i="1" u="sng" dirty="0" smtClean="0"/>
              <a:t/>
            </a:r>
            <a:br>
              <a:rPr lang="ru-RU" sz="1800" b="1" i="1" u="sng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800" dirty="0" smtClean="0"/>
              <a:t>Особенности личности подростка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</a:t>
            </a:r>
            <a:r>
              <a:rPr lang="ru-RU" sz="2000" dirty="0"/>
              <a:t>. Центральное новообразование </a:t>
            </a:r>
            <a:r>
              <a:rPr lang="ru-RU" sz="2000" dirty="0" err="1"/>
              <a:t>подростничества</a:t>
            </a:r>
            <a:r>
              <a:rPr lang="ru-RU" sz="2000" dirty="0"/>
              <a:t> - </a:t>
            </a:r>
            <a:r>
              <a:rPr lang="ru-RU" sz="2000" u="sng" dirty="0"/>
              <a:t>"чувство взрослости"</a:t>
            </a:r>
            <a:r>
              <a:rPr lang="ru-RU" sz="2000" dirty="0"/>
              <a:t>- отношение подростка к себе как к взрослому. Это выражается в желании, чтобы все - и взрослые, и сверстники - относились к нему не как к маленькому, а как к взрослому. Он претендует на равноправие в отношениях со старшими и идет на конфликты, отстаивая свою "взрослую" позицию. </a:t>
            </a:r>
            <a:endParaRPr lang="ru-RU" sz="2000" dirty="0" smtClean="0"/>
          </a:p>
          <a:p>
            <a:r>
              <a:rPr lang="ru-RU" sz="2000" dirty="0" smtClean="0"/>
              <a:t>2</a:t>
            </a:r>
            <a:r>
              <a:rPr lang="ru-RU" sz="2000" dirty="0"/>
              <a:t>. Развитие самосознания (формирование "Я-концепции" система внутренне согласованных представлений о себе, образов "Я".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6815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Особенности личности подростка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27860" y="2813232"/>
            <a:ext cx="9274628" cy="3342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 smtClean="0"/>
              <a:t>3. Критичность </a:t>
            </a:r>
            <a:r>
              <a:rPr lang="ru-RU" dirty="0"/>
              <a:t>мышления, склонность к рефлексии, формирование самоанализа.</a:t>
            </a:r>
            <a:br>
              <a:rPr lang="ru-RU" dirty="0"/>
            </a:br>
            <a:r>
              <a:rPr lang="ru-RU" dirty="0" smtClean="0"/>
              <a:t>4. </a:t>
            </a:r>
            <a:r>
              <a:rPr lang="ru-RU" dirty="0"/>
              <a:t>Трудности роста, половое созревание, сексуальные переживания, интерес к противоположному полу.</a:t>
            </a:r>
            <a:br>
              <a:rPr lang="ru-RU" dirty="0"/>
            </a:br>
            <a:r>
              <a:rPr lang="ru-RU" dirty="0" smtClean="0"/>
              <a:t>5. </a:t>
            </a:r>
            <a:r>
              <a:rPr lang="ru-RU" dirty="0"/>
              <a:t>Повышенная возбудимость, частая смена настроений, неуравновешенность.</a:t>
            </a:r>
            <a:br>
              <a:rPr lang="ru-RU" dirty="0"/>
            </a:br>
            <a:r>
              <a:rPr lang="ru-RU" dirty="0" smtClean="0"/>
              <a:t>6. </a:t>
            </a:r>
            <a:r>
              <a:rPr lang="ru-RU" dirty="0"/>
              <a:t>Заметное развитие волевых качеств.</a:t>
            </a:r>
            <a:br>
              <a:rPr lang="ru-RU" dirty="0"/>
            </a:br>
            <a:r>
              <a:rPr lang="ru-RU" dirty="0" smtClean="0"/>
              <a:t>7. </a:t>
            </a:r>
            <a:r>
              <a:rPr lang="ru-RU" dirty="0"/>
              <a:t>Потребность в самоутверждении, в деятельности, имеющий личностный смысл.</a:t>
            </a:r>
          </a:p>
        </p:txBody>
      </p:sp>
    </p:spTree>
    <p:extLst>
      <p:ext uri="{BB962C8B-B14F-4D97-AF65-F5344CB8AC3E}">
        <p14:creationId xmlns:p14="http://schemas.microsoft.com/office/powerpoint/2010/main" val="2047098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157</TotalTime>
  <Words>177</Words>
  <Application>Microsoft Office PowerPoint</Application>
  <PresentationFormat>Широкоэкранный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Garamond</vt:lpstr>
      <vt:lpstr>Times New Roman</vt:lpstr>
      <vt:lpstr>Натуральные материалы</vt:lpstr>
      <vt:lpstr>Психологические особенности современного подростка</vt:lpstr>
      <vt:lpstr>Физиологические особенности подросткового возраста. Основной особенностью этого возраста являются резкие, качественные изменения, затрагивающие все стороны развития.  Активизация и сложное взаимодействие гормонов роста и половых гормонов вызывают интенсивное физическое и физиологическое развитие.  - Увеличиваются рост и вес ребенка, причем у мальчиков в среднем пик "скачка роста" приходится на 13 лет, а заканчивается после 15 лет, иногда продолжаясь до 17.  - У девочек "скачок роста" обычно начинается и кончается на два года раньше (дальнейший, более медленный рост может продолжаться еще несколько лет). Изменение роста и веса сопровождается изменением пропорций тела.  - Сначала до "взрослых" размеров дорастают голова, кисти рук и ступни, затем конечности - удлиняются руки и ноги – и в последнюю очередь туловище. Интенсивный рост скелета, достигающий 4-7 см в год, опережает развитие мускулатуры. Все это приводит к некоторой непропорциональности тела, подростковой угловатости. Дети часто ощущают себя в это время неуклюжими, неловкими.  В связи с быстрым развитием возникают трудности в функционировании сердца, легких, кровоснабжении головного мозга. Поэтому для подростков характерны изменение АД (артериального давления), повышенная утомляемость, перепады настроения; гормональная буря =&gt; неуравновешенность.</vt:lpstr>
      <vt:lpstr>Особенности социальной ситуации развития подросткового возраста         Социальная ситуация развития представляет собой переход от зависимого детства к самостоятельной и ответственной взрослости. Подросток занимает промежуточное положение между детством и взрослостью.</vt:lpstr>
      <vt:lpstr>      Проблема ведущей деятельности в подростковом возрасте  Ведущей деятельностью подростка является общение со сверстниками. Главная тенденция - переориентация общения с родителей и учителей на сверстников.  1) Общение является для подростков очень важным информационным каналом;  2) Общение - специфический вид межличностных отношений, он формирует у подростка навыки социального взаимодействия, умение подчиняться и в тоже время отстаивать свои права.;  3) Общение - специфический вид эмоционального контакта. Дает чувство солидарности, эмоционального благополучия, самоуважения.  </vt:lpstr>
      <vt:lpstr>Презентация PowerPoint</vt:lpstr>
      <vt:lpstr>Учебная деятельность и познавательное развитие подростков        В интеллектуальной сфере происходят качественные изменения: продолжает развиваться теоретическое и рефлексивное мышление. В этом возрасте появляется мужской взгляд на мир и женский.  Активно начинают развиваться творческие способности. Изменения в интеллектуальной сфере приводят к расширению способности самостоятельно справляться со школьной программой. В тоже время многие подростки испытывают трудности в учебе. Для многих учеба отходит на второй план.</vt:lpstr>
      <vt:lpstr>    Особенности личности подростка </vt:lpstr>
      <vt:lpstr>Особенности личности подростка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ситуация развития современного подростка</dc:title>
  <dc:creator>User</dc:creator>
  <cp:lastModifiedBy>User</cp:lastModifiedBy>
  <cp:revision>6</cp:revision>
  <dcterms:created xsi:type="dcterms:W3CDTF">2020-10-09T00:58:48Z</dcterms:created>
  <dcterms:modified xsi:type="dcterms:W3CDTF">2020-12-18T01:51:22Z</dcterms:modified>
</cp:coreProperties>
</file>